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9" r:id="rId4"/>
    <p:sldId id="260" r:id="rId5"/>
    <p:sldId id="264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7D1808-3237-420F-9288-92136F088D42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D3894-EBE2-4C07-955F-DC7F5B2DC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6324600"/>
            <a:ext cx="3630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Criminal Law – Professor David Thaw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7848600" y="6324600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Slide </a:t>
            </a:r>
            <a:fld id="{11C31AB8-CB78-478E-B9A9-5AD95C348CB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5943600" y="6324600"/>
            <a:ext cx="1718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Part 1, Lecture</a:t>
            </a:r>
            <a:r>
              <a:rPr lang="en-US" baseline="0" dirty="0"/>
              <a:t> 1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Criminal Law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Part 1:  The American Federalist Republic</a:t>
            </a:r>
          </a:p>
          <a:p>
            <a:r>
              <a:rPr lang="en-US" dirty="0"/>
              <a:t>Lecture 1:  The Constitution and the Structure of Government</a:t>
            </a:r>
          </a:p>
        </p:txBody>
      </p:sp>
      <p:pic>
        <p:nvPicPr>
          <p:cNvPr id="12290" name="Picture 2" descr="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5943600"/>
            <a:ext cx="1914525" cy="685800"/>
          </a:xfrm>
          <a:prstGeom prst="rect">
            <a:avLst/>
          </a:prstGeom>
          <a:noFill/>
        </p:spPr>
      </p:pic>
      <p:pic>
        <p:nvPicPr>
          <p:cNvPr id="12292" name="Picture 4" descr="UConn.edu Homep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19800"/>
            <a:ext cx="1600200" cy="590551"/>
          </a:xfrm>
          <a:prstGeom prst="rect">
            <a:avLst/>
          </a:prstGeom>
          <a:noFill/>
        </p:spPr>
      </p:pic>
      <p:pic>
        <p:nvPicPr>
          <p:cNvPr id="12294" name="Picture 6" descr="UConn Law Homep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6210300"/>
            <a:ext cx="1876425" cy="266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U.S. Constitution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7 Articles</a:t>
            </a:r>
          </a:p>
          <a:p>
            <a:pPr lvl="1"/>
            <a:r>
              <a:rPr lang="en-US" dirty="0"/>
              <a:t>Articles 1 – 3 define the Branches of government</a:t>
            </a:r>
          </a:p>
          <a:p>
            <a:pPr lvl="1"/>
            <a:r>
              <a:rPr lang="en-US" dirty="0"/>
              <a:t>Articles 4 and 6 describe various government powers, duties, and limits on powers</a:t>
            </a:r>
          </a:p>
          <a:p>
            <a:r>
              <a:rPr lang="en-US" dirty="0"/>
              <a:t>27 Amendments</a:t>
            </a:r>
          </a:p>
          <a:p>
            <a:pPr lvl="1"/>
            <a:r>
              <a:rPr lang="en-US" dirty="0"/>
              <a:t>Amendments 1 – 10 comprise the Bill of Rights (and were adopted at the same time as the Constitution)</a:t>
            </a:r>
          </a:p>
          <a:p>
            <a:pPr lvl="2"/>
            <a:r>
              <a:rPr lang="en-US" dirty="0"/>
              <a:t>Amendments 4, 5, 6, and 8 are particularly important for Criminal Law (and Criminal Procedure)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U.S. Federal Powers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U.S. Federal System</a:t>
            </a:r>
          </a:p>
          <a:p>
            <a:pPr lvl="1"/>
            <a:r>
              <a:rPr lang="en-US" dirty="0"/>
              <a:t>Primarily described by Articles 1, 2, and 3 of the Federal Constitution</a:t>
            </a:r>
          </a:p>
          <a:p>
            <a:pPr lvl="2"/>
            <a:r>
              <a:rPr lang="en-US" dirty="0"/>
              <a:t>Article 1:  the Federal Legislature (Congress)</a:t>
            </a:r>
          </a:p>
          <a:p>
            <a:pPr lvl="2"/>
            <a:r>
              <a:rPr lang="en-US" dirty="0"/>
              <a:t>Article 2:  the Federal Executive (the President)</a:t>
            </a:r>
          </a:p>
          <a:p>
            <a:pPr lvl="2"/>
            <a:r>
              <a:rPr lang="en-US" dirty="0"/>
              <a:t>Article 3:  the Federal Courts (U.S. Supreme Court, “inferior” courts/tribunals)</a:t>
            </a:r>
          </a:p>
          <a:p>
            <a:pPr lvl="1"/>
            <a:r>
              <a:rPr lang="en-US" dirty="0"/>
              <a:t>State governments have similar, but varying structures (discussed in further detail in Part 1, Lecture 3)</a:t>
            </a:r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Branches of Government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Entities under the U.S. federal system:</a:t>
            </a:r>
          </a:p>
          <a:p>
            <a:pPr lvl="1"/>
            <a:r>
              <a:rPr lang="en-US" dirty="0"/>
              <a:t>The three Branches of government:</a:t>
            </a:r>
          </a:p>
          <a:p>
            <a:pPr lvl="2"/>
            <a:r>
              <a:rPr lang="en-US" dirty="0"/>
              <a:t>Article 1:  Legislature (Congress)</a:t>
            </a:r>
          </a:p>
          <a:p>
            <a:pPr lvl="2"/>
            <a:r>
              <a:rPr lang="en-US" dirty="0"/>
              <a:t>Article 2:  Executive (President and Federal Agencies)</a:t>
            </a:r>
          </a:p>
          <a:p>
            <a:pPr lvl="2"/>
            <a:r>
              <a:rPr lang="en-US" dirty="0"/>
              <a:t>Article 3:  Judiciary (“Article 3” Courts)</a:t>
            </a:r>
          </a:p>
          <a:p>
            <a:pPr lvl="1"/>
            <a:r>
              <a:rPr lang="en-US" dirty="0"/>
              <a:t>Individual State governments</a:t>
            </a:r>
          </a:p>
          <a:p>
            <a:pPr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“Checks and Balances”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concept of “Checks and Balances”</a:t>
            </a:r>
          </a:p>
          <a:p>
            <a:pPr lvl="1"/>
            <a:r>
              <a:rPr lang="en-US" dirty="0"/>
              <a:t>Each Branch of government is “set against” each other branch</a:t>
            </a:r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President </a:t>
            </a:r>
            <a:r>
              <a:rPr lang="en-US" i="1" dirty="0"/>
              <a:t>appoints</a:t>
            </a:r>
            <a:r>
              <a:rPr lang="en-US" dirty="0"/>
              <a:t> Judges but the Senate (Legislature)</a:t>
            </a:r>
            <a:r>
              <a:rPr lang="en-US" i="1" dirty="0"/>
              <a:t> confirms</a:t>
            </a:r>
            <a:r>
              <a:rPr lang="en-US" dirty="0"/>
              <a:t> the appointments</a:t>
            </a:r>
          </a:p>
          <a:p>
            <a:pPr lvl="1"/>
            <a:r>
              <a:rPr lang="en-US" dirty="0"/>
              <a:t>President can </a:t>
            </a:r>
            <a:r>
              <a:rPr lang="en-US" i="1" dirty="0"/>
              <a:t>veto</a:t>
            </a:r>
            <a:r>
              <a:rPr lang="en-US" dirty="0"/>
              <a:t> legislation, but a super-majority of Congress can </a:t>
            </a:r>
            <a:r>
              <a:rPr lang="en-US" i="1" dirty="0"/>
              <a:t>override the veto</a:t>
            </a:r>
            <a:endParaRPr lang="en-US" dirty="0"/>
          </a:p>
          <a:p>
            <a:pPr lvl="1"/>
            <a:r>
              <a:rPr lang="en-US" dirty="0"/>
              <a:t>The Courts determine </a:t>
            </a:r>
            <a:r>
              <a:rPr lang="en-US" i="1" dirty="0"/>
              <a:t>what the laws mean </a:t>
            </a:r>
            <a:r>
              <a:rPr lang="en-US" dirty="0"/>
              <a:t>and if they are </a:t>
            </a:r>
            <a:r>
              <a:rPr lang="en-US" i="1" dirty="0"/>
              <a:t>valid</a:t>
            </a:r>
            <a:r>
              <a:rPr lang="en-US" dirty="0"/>
              <a:t> under the Constitution</a:t>
            </a:r>
          </a:p>
          <a:p>
            <a:r>
              <a:rPr lang="en-US" dirty="0"/>
              <a:t>This is a theory of “internal restraint”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 on Government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Limitations on the power of government entities:</a:t>
            </a:r>
          </a:p>
          <a:p>
            <a:pPr lvl="1"/>
            <a:r>
              <a:rPr lang="en-US" dirty="0"/>
              <a:t>Federal Power:</a:t>
            </a:r>
          </a:p>
          <a:p>
            <a:pPr lvl="2"/>
            <a:r>
              <a:rPr lang="en-US" dirty="0"/>
              <a:t>Enumerated powers </a:t>
            </a:r>
            <a:r>
              <a:rPr lang="en-US" u="sng" dirty="0"/>
              <a:t>only</a:t>
            </a:r>
            <a:endParaRPr lang="en-US" dirty="0"/>
          </a:p>
          <a:p>
            <a:pPr lvl="2"/>
            <a:r>
              <a:rPr lang="en-US" dirty="0"/>
              <a:t>Additionally limited by the Amendments</a:t>
            </a:r>
          </a:p>
          <a:p>
            <a:pPr lvl="1"/>
            <a:r>
              <a:rPr lang="en-US" dirty="0"/>
              <a:t>There is no Federal “general police power”</a:t>
            </a:r>
          </a:p>
          <a:p>
            <a:pPr lvl="2"/>
            <a:r>
              <a:rPr lang="en-US" dirty="0"/>
              <a:t>Thus Congress’ power to criminalize certain activities must stem from other Constitutionally-enumerated powers</a:t>
            </a:r>
          </a:p>
          <a:p>
            <a:r>
              <a:rPr lang="en-US" dirty="0"/>
              <a:t>However, some affirmative rights as to criminal law and procedure are binding on both the Federal and State/Jurisdictional governments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riminal La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Criminal Law</Template>
  <TotalTime>226</TotalTime>
  <Words>375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Criminal Law</vt:lpstr>
      <vt:lpstr>Criminal Law</vt:lpstr>
      <vt:lpstr>The U.S. Constitution</vt:lpstr>
      <vt:lpstr>The U.S. Federal Powers</vt:lpstr>
      <vt:lpstr>Branches of Government</vt:lpstr>
      <vt:lpstr>“Checks and Balances”</vt:lpstr>
      <vt:lpstr>Limitations on Government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Criminal Law</dc:title>
  <dc:creator>David Thaw</dc:creator>
  <cp:lastModifiedBy>David Thaw</cp:lastModifiedBy>
  <cp:revision>3</cp:revision>
  <dcterms:created xsi:type="dcterms:W3CDTF">2015-12-08T02:11:31Z</dcterms:created>
  <dcterms:modified xsi:type="dcterms:W3CDTF">2023-06-19T02:18:48Z</dcterms:modified>
</cp:coreProperties>
</file>